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262" r:id="rId4"/>
    <p:sldId id="267" r:id="rId5"/>
    <p:sldId id="265" r:id="rId6"/>
    <p:sldId id="320" r:id="rId7"/>
    <p:sldId id="304" r:id="rId8"/>
    <p:sldId id="306" r:id="rId9"/>
    <p:sldId id="310" r:id="rId10"/>
    <p:sldId id="313" r:id="rId11"/>
    <p:sldId id="314" r:id="rId12"/>
    <p:sldId id="315" r:id="rId13"/>
    <p:sldId id="318" r:id="rId14"/>
    <p:sldId id="317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FFFF00"/>
    <a:srgbClr val="003300"/>
    <a:srgbClr val="009900"/>
    <a:srgbClr val="008000"/>
    <a:srgbClr val="FFFF66"/>
    <a:srgbClr val="F4FB93"/>
    <a:srgbClr val="9E063C"/>
    <a:srgbClr val="83C937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0287" autoAdjust="0"/>
  </p:normalViewPr>
  <p:slideViewPr>
    <p:cSldViewPr>
      <p:cViewPr varScale="1">
        <p:scale>
          <a:sx n="58" d="100"/>
          <a:sy n="58" d="100"/>
        </p:scale>
        <p:origin x="-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>
        <c:manualLayout>
          <c:layoutTarget val="inner"/>
          <c:xMode val="edge"/>
          <c:yMode val="edge"/>
          <c:x val="6.2222983147421536E-2"/>
          <c:y val="3.1824580405386486E-2"/>
          <c:w val="0.66403915135608049"/>
          <c:h val="0.8413011982418320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Ukupno plasirano na tržište - 43.247 t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Kapacitet industrije reciklaže - 30.000 t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Ukupno sakupljeno i reciklirano - 13.500 t *</c:v>
                </c:pt>
              </c:strCache>
            </c:strRef>
          </c:tx>
          <c:spPr>
            <a:solidFill>
              <a:srgbClr val="FFD757"/>
            </a:solidFill>
          </c:spPr>
          <c:cat>
            <c:numRef>
              <c:f>Sheet1!$A$2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13.5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Sakupljeno i reciklirano od strane Greentecha - 7.000  t</c:v>
                </c:pt>
              </c:strCache>
            </c:strRef>
          </c:tx>
          <c:spPr>
            <a:solidFill>
              <a:srgbClr val="52A145"/>
            </a:solidFill>
          </c:spPr>
          <c:cat>
            <c:numRef>
              <c:f>Sheet1!$A$2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Količine operatera - 5.537 t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Specifični cilj - 3.892 t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</c:ser>
        <c:shape val="cylinder"/>
        <c:axId val="65267584"/>
        <c:axId val="94572928"/>
        <c:axId val="0"/>
      </c:bar3DChart>
      <c:catAx>
        <c:axId val="65267584"/>
        <c:scaling>
          <c:orientation val="minMax"/>
        </c:scaling>
        <c:axPos val="b"/>
        <c:numFmt formatCode="General" sourceLinked="1"/>
        <c:tickLblPos val="nextTo"/>
        <c:crossAx val="94572928"/>
        <c:crosses val="autoZero"/>
        <c:auto val="1"/>
        <c:lblAlgn val="ctr"/>
        <c:lblOffset val="100"/>
      </c:catAx>
      <c:valAx>
        <c:axId val="94572928"/>
        <c:scaling>
          <c:orientation val="minMax"/>
        </c:scaling>
        <c:axPos val="l"/>
        <c:majorGridlines/>
        <c:numFmt formatCode="General" sourceLinked="1"/>
        <c:tickLblPos val="nextTo"/>
        <c:crossAx val="65267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36187664041995"/>
          <c:y val="0"/>
          <c:w val="0.27259864391951011"/>
          <c:h val="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/>
      <c:area3D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Komunalna preduzeća</c:v>
                </c:pt>
              </c:strCache>
            </c:strRef>
          </c:tx>
          <c:spPr>
            <a:solidFill>
              <a:srgbClr val="9E063C"/>
            </a:solidFill>
          </c:spPr>
          <c:cat>
            <c:numRef>
              <c:f>Sheet1!$A$2:$A$7</c:f>
              <c:numCache>
                <c:formatCode>0</c:formatCode>
                <c:ptCount val="6"/>
                <c:pt idx="0" formatCode="General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1000</c:v>
                </c:pt>
                <c:pt idx="1">
                  <c:v>1200</c:v>
                </c:pt>
                <c:pt idx="2">
                  <c:v>1600</c:v>
                </c:pt>
                <c:pt idx="3">
                  <c:v>1300</c:v>
                </c:pt>
                <c:pt idx="4">
                  <c:v>600</c:v>
                </c:pt>
                <c:pt idx="5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Privatni sakupljači</c:v>
                </c:pt>
              </c:strCache>
            </c:strRef>
          </c:tx>
          <c:spPr>
            <a:solidFill>
              <a:srgbClr val="002060"/>
            </a:solidFill>
          </c:spPr>
          <c:cat>
            <c:numRef>
              <c:f>Sheet1!$A$2:$A$7</c:f>
              <c:numCache>
                <c:formatCode>0</c:formatCode>
                <c:ptCount val="6"/>
                <c:pt idx="0" formatCode="General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1800</c:v>
                </c:pt>
                <c:pt idx="1">
                  <c:v>1500</c:v>
                </c:pt>
                <c:pt idx="2">
                  <c:v>1900</c:v>
                </c:pt>
                <c:pt idx="3">
                  <c:v>4200</c:v>
                </c:pt>
                <c:pt idx="4">
                  <c:v>6300</c:v>
                </c:pt>
                <c:pt idx="5">
                  <c:v>6700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Ukupno sakupljeno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Sheet1!$A$2:$A$7</c:f>
              <c:numCache>
                <c:formatCode>0</c:formatCode>
                <c:ptCount val="6"/>
                <c:pt idx="0" formatCode="General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2800</c:v>
                </c:pt>
                <c:pt idx="1">
                  <c:v>2700</c:v>
                </c:pt>
                <c:pt idx="2">
                  <c:v>3500</c:v>
                </c:pt>
                <c:pt idx="3">
                  <c:v>5800</c:v>
                </c:pt>
                <c:pt idx="4">
                  <c:v>7000</c:v>
                </c:pt>
                <c:pt idx="5">
                  <c:v>7700</c:v>
                </c:pt>
              </c:numCache>
            </c:numRef>
          </c:val>
        </c:ser>
        <c:axId val="84008960"/>
        <c:axId val="84010496"/>
        <c:axId val="82255872"/>
      </c:area3DChart>
      <c:catAx>
        <c:axId val="84008960"/>
        <c:scaling>
          <c:orientation val="minMax"/>
        </c:scaling>
        <c:axPos val="b"/>
        <c:numFmt formatCode="General" sourceLinked="1"/>
        <c:tickLblPos val="nextTo"/>
        <c:crossAx val="84010496"/>
        <c:crosses val="autoZero"/>
        <c:auto val="1"/>
        <c:lblAlgn val="ctr"/>
        <c:lblOffset val="100"/>
      </c:catAx>
      <c:valAx>
        <c:axId val="84010496"/>
        <c:scaling>
          <c:orientation val="minMax"/>
        </c:scaling>
        <c:axPos val="l"/>
        <c:majorGridlines/>
        <c:numFmt formatCode="General" sourceLinked="1"/>
        <c:tickLblPos val="nextTo"/>
        <c:crossAx val="84008960"/>
        <c:crosses val="autoZero"/>
        <c:crossBetween val="midCat"/>
      </c:valAx>
      <c:serAx>
        <c:axId val="82255872"/>
        <c:scaling>
          <c:orientation val="minMax"/>
        </c:scaling>
        <c:delete val="1"/>
        <c:axPos val="b"/>
        <c:tickLblPos val="nextTo"/>
        <c:crossAx val="84010496"/>
        <c:crosses val="autoZero"/>
      </c:serAx>
    </c:plotArea>
    <c:legend>
      <c:legendPos val="r"/>
      <c:layout>
        <c:manualLayout>
          <c:xMode val="edge"/>
          <c:yMode val="edge"/>
          <c:x val="0.68707174103237101"/>
          <c:y val="0.16346085354707868"/>
          <c:w val="0.31174245406824147"/>
          <c:h val="0.607808452828530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Ukupan broj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Privatna preduzeća</c:v>
                </c:pt>
                <c:pt idx="1">
                  <c:v>Javna komunalna preduzeća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Anketirano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Privatna preduzeća</c:v>
                </c:pt>
                <c:pt idx="1">
                  <c:v>Javna komunalna preduzeća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52</c:v>
                </c:pt>
                <c:pt idx="1">
                  <c:v>13</c:v>
                </c:pt>
              </c:numCache>
            </c:numRef>
          </c:val>
        </c:ser>
        <c:axId val="83943424"/>
        <c:axId val="83944960"/>
      </c:barChart>
      <c:catAx>
        <c:axId val="83943424"/>
        <c:scaling>
          <c:orientation val="minMax"/>
        </c:scaling>
        <c:axPos val="b"/>
        <c:tickLblPos val="nextTo"/>
        <c:crossAx val="83944960"/>
        <c:crosses val="autoZero"/>
        <c:auto val="1"/>
        <c:lblAlgn val="ctr"/>
        <c:lblOffset val="100"/>
      </c:catAx>
      <c:valAx>
        <c:axId val="83944960"/>
        <c:scaling>
          <c:orientation val="minMax"/>
        </c:scaling>
        <c:axPos val="l"/>
        <c:majorGridlines/>
        <c:minorGridlines/>
        <c:numFmt formatCode="General" sourceLinked="1"/>
        <c:tickLblPos val="nextTo"/>
        <c:crossAx val="839434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3600" dirty="0" err="1" smtClean="0"/>
              <a:t>Izvor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sakupljene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sirovine</a:t>
            </a:r>
            <a:endParaRPr lang="en-US" sz="36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Broj preduzeća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9E063C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cat>
            <c:strRef>
              <c:f>Sheet1!$A$2:$A$5</c:f>
              <c:strCache>
                <c:ptCount val="4"/>
                <c:pt idx="0">
                  <c:v>Otkup</c:v>
                </c:pt>
                <c:pt idx="1">
                  <c:v>Primarna selekcija</c:v>
                </c:pt>
                <c:pt idx="2">
                  <c:v>Komercijalni izvor</c:v>
                </c:pt>
                <c:pt idx="3">
                  <c:v>Sakupljanje na deponiji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27</c:v>
                </c:pt>
                <c:pt idx="2">
                  <c:v>27</c:v>
                </c:pt>
                <c:pt idx="3">
                  <c:v>22</c:v>
                </c:pt>
              </c:numCache>
            </c:numRef>
          </c:val>
        </c:ser>
        <c:axId val="84567552"/>
        <c:axId val="84569088"/>
      </c:barChart>
      <c:catAx>
        <c:axId val="84567552"/>
        <c:scaling>
          <c:orientation val="minMax"/>
        </c:scaling>
        <c:axPos val="b"/>
        <c:tickLblPos val="nextTo"/>
        <c:crossAx val="84569088"/>
        <c:crosses val="autoZero"/>
        <c:auto val="1"/>
        <c:lblAlgn val="ctr"/>
        <c:lblOffset val="100"/>
      </c:catAx>
      <c:valAx>
        <c:axId val="84569088"/>
        <c:scaling>
          <c:orientation val="minMax"/>
        </c:scaling>
        <c:axPos val="l"/>
        <c:majorGridlines/>
        <c:minorGridlines/>
        <c:numFmt formatCode="General" sourceLinked="1"/>
        <c:tickLblPos val="nextTo"/>
        <c:crossAx val="8456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695598814037164"/>
          <c:y val="0.42582951332965469"/>
          <c:w val="0.27717952571402593"/>
          <c:h val="0.2631597218722668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</cdr:x>
      <cdr:y>0.79365</cdr:y>
    </cdr:from>
    <cdr:to>
      <cdr:x>0.272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570" y="3571900"/>
          <a:ext cx="1357322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100%</a:t>
          </a:r>
          <a:endParaRPr lang="en-US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0.20301</cdr:x>
      <cdr:y>0.64063</cdr:y>
    </cdr:from>
    <cdr:to>
      <cdr:x>0.30827</cdr:x>
      <cdr:y>0.76563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28826" y="3112042"/>
          <a:ext cx="1000132" cy="607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bg1"/>
              </a:solidFill>
            </a:rPr>
            <a:t>100%</a:t>
          </a:r>
          <a:endParaRPr lang="en-U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0.33083</cdr:x>
      <cdr:y>0.67188</cdr:y>
    </cdr:from>
    <cdr:to>
      <cdr:x>0.3985</cdr:x>
      <cdr:y>0.8875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43272" y="3263848"/>
          <a:ext cx="642942" cy="1047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30%</a:t>
          </a:r>
          <a:endParaRPr lang="en-US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0.25781</cdr:x>
      <cdr:y>0.70313</cdr:y>
    </cdr:from>
    <cdr:to>
      <cdr:x>0.35781</cdr:x>
      <cdr:y>0.90312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57422" y="32147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0.27068</cdr:x>
      <cdr:y>0.65625</cdr:y>
    </cdr:from>
    <cdr:to>
      <cdr:x>0.39098</cdr:x>
      <cdr:y>0.84062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71768" y="3187921"/>
          <a:ext cx="1143008" cy="895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70%</a:t>
          </a:r>
          <a:endParaRPr lang="en-U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0.39098</cdr:x>
      <cdr:y>0.6875</cdr:y>
    </cdr:from>
    <cdr:to>
      <cdr:x>0.46617</cdr:x>
      <cdr:y>0.89063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714776" y="3339727"/>
          <a:ext cx="714380" cy="986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16%</a:t>
          </a:r>
          <a:endParaRPr lang="en-US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0.45865</cdr:x>
      <cdr:y>0.71875</cdr:y>
    </cdr:from>
    <cdr:to>
      <cdr:x>0.54136</cdr:x>
      <cdr:y>0.95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357718" y="3491532"/>
          <a:ext cx="785817" cy="1123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13%</a:t>
          </a:r>
          <a:endParaRPr lang="en-US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0.53384</cdr:x>
      <cdr:y>0.73529</cdr:y>
    </cdr:from>
    <cdr:to>
      <cdr:x>0.6391</cdr:x>
      <cdr:y>0.99687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72098" y="3571900"/>
          <a:ext cx="1000131" cy="1270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9%</a:t>
          </a:r>
          <a:endParaRPr lang="en-US" sz="16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0.25694</cdr:x>
      <cdr:y>0.48299</cdr:y>
    </cdr:from>
    <cdr:to>
      <cdr:x>0.34375</cdr:x>
      <cdr:y>0.64083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4536" y="2185990"/>
          <a:ext cx="714380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sr-Latn-RS" sz="2400" dirty="0" smtClean="0">
              <a:solidFill>
                <a:schemeClr val="tx1"/>
              </a:solidFill>
            </a:rPr>
            <a:t>82%</a:t>
          </a:r>
          <a:endParaRPr lang="en-US" sz="2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0.63021</cdr:x>
      <cdr:y>0.73553</cdr:y>
    </cdr:from>
    <cdr:to>
      <cdr:x>0.7257</cdr:x>
      <cdr:y>0.84602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86370" y="3328998"/>
          <a:ext cx="78581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sr-Latn-RS" sz="2400" dirty="0" smtClean="0">
              <a:solidFill>
                <a:schemeClr val="tx1"/>
              </a:solidFill>
            </a:rPr>
            <a:t>86%</a:t>
          </a:r>
          <a:endParaRPr lang="en-US" sz="24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CABD7-B468-4333-A797-69C98643D556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57331-9016-4437-B863-8004FA3331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062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,,,,,,,,,,,,,,,360255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GREENTECH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lTD.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Novi Sad, Serbia.</a:t>
            </a:r>
          </a:p>
          <a:p>
            <a:r>
              <a:rPr lang="en-US" baseline="0" dirty="0" err="1" smtClean="0"/>
              <a:t>tel</a:t>
            </a:r>
            <a:r>
              <a:rPr lang="en-US" baseline="0" dirty="0" smtClean="0"/>
              <a:t>:+ 381 21 65 72 531</a:t>
            </a:r>
            <a:br>
              <a:rPr lang="en-US" baseline="0" dirty="0" smtClean="0"/>
            </a:br>
            <a:r>
              <a:rPr lang="en-US" baseline="0" dirty="0" smtClean="0"/>
              <a:t>E-mail: mihail@greentech.rs</a:t>
            </a:r>
            <a:br>
              <a:rPr lang="en-US" baseline="0" dirty="0" smtClean="0"/>
            </a:br>
            <a:r>
              <a:rPr lang="en-US" baseline="0" dirty="0" smtClean="0"/>
              <a:t>www.greentech.rs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www.greentech.ro             www.green-group.ro            www.greentech.rs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1100F-DFAE-4A4A-AA0B-351E583C69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683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GREENTECH SERBIA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EB2-9662-4DAC-AEE3-2A8A2875E8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7331-9016-4437-B863-8004FA3331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EC0C-1E4A-4E37-99FD-0D5EFF9AF3CC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DEC0C-1E4A-4E37-99FD-0D5EFF9AF3CC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FB0F-7418-4224-B670-592938D19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ozadinaprv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303982"/>
          </a:xfrm>
        </p:spPr>
      </p:pic>
      <p:sp>
        <p:nvSpPr>
          <p:cNvPr id="6" name="Rectangle 5"/>
          <p:cNvSpPr/>
          <p:nvPr/>
        </p:nvSpPr>
        <p:spPr>
          <a:xfrm>
            <a:off x="1142976" y="6215082"/>
            <a:ext cx="35004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www.greentech.r</a:t>
            </a:r>
            <a:r>
              <a:rPr lang="en-US" sz="3000" dirty="0" smtClean="0">
                <a:solidFill>
                  <a:schemeClr val="bg1"/>
                </a:solidFill>
              </a:rPr>
              <a:t>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2714620"/>
            <a:ext cx="65008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Zna</a:t>
            </a:r>
            <a:r>
              <a:rPr lang="sr-Latn-RS" sz="3200" b="1" dirty="0" smtClean="0">
                <a:solidFill>
                  <a:srgbClr val="002060"/>
                </a:solidFill>
              </a:rPr>
              <a:t>čaj neformalnih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sakuplja</a:t>
            </a:r>
            <a:r>
              <a:rPr lang="sr-Latn-RS" sz="3200" b="1" dirty="0" smtClean="0">
                <a:solidFill>
                  <a:srgbClr val="002060"/>
                </a:solidFill>
              </a:rPr>
              <a:t>ča</a:t>
            </a:r>
          </a:p>
          <a:p>
            <a:r>
              <a:rPr lang="sr-Latn-RS" sz="3200" b="1" dirty="0" smtClean="0">
                <a:solidFill>
                  <a:srgbClr val="002060"/>
                </a:solidFill>
              </a:rPr>
              <a:t>u razvoju industrije reciklaže</a:t>
            </a:r>
          </a:p>
          <a:p>
            <a:r>
              <a:rPr lang="sr-Latn-RS" sz="3200" b="1" dirty="0" smtClean="0">
                <a:solidFill>
                  <a:srgbClr val="002060"/>
                </a:solidFill>
              </a:rPr>
              <a:t>PET otpada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err="1" smtClean="0"/>
              <a:t>Mihail</a:t>
            </a:r>
            <a:r>
              <a:rPr lang="en-US" sz="2400" dirty="0" smtClean="0"/>
              <a:t> </a:t>
            </a:r>
            <a:r>
              <a:rPr lang="en-US" sz="2400" dirty="0" err="1" smtClean="0"/>
              <a:t>Mateski</a:t>
            </a:r>
            <a:r>
              <a:rPr lang="en-US" sz="2400" dirty="0" smtClean="0"/>
              <a:t>, </a:t>
            </a:r>
            <a:r>
              <a:rPr lang="en-US" sz="2400" dirty="0" err="1" smtClean="0"/>
              <a:t>MScME</a:t>
            </a:r>
            <a:endParaRPr lang="en-US" sz="2400" dirty="0" smtClean="0"/>
          </a:p>
          <a:p>
            <a:r>
              <a:rPr lang="sr-Latn-RS" sz="2400" dirty="0" smtClean="0"/>
              <a:t>PKS, 2. </a:t>
            </a:r>
            <a:r>
              <a:rPr lang="en-US" sz="2400" dirty="0" smtClean="0"/>
              <a:t>mart</a:t>
            </a:r>
            <a:r>
              <a:rPr lang="sr-Latn-RS" sz="2400" dirty="0" smtClean="0"/>
              <a:t> </a:t>
            </a:r>
            <a:r>
              <a:rPr lang="en-US" sz="2400" dirty="0" smtClean="0"/>
              <a:t>201</a:t>
            </a:r>
            <a:r>
              <a:rPr lang="sr-Latn-RS" sz="2400" dirty="0" smtClean="0"/>
              <a:t>5.godine</a:t>
            </a:r>
            <a:endParaRPr lang="en-US" sz="2400" dirty="0"/>
          </a:p>
          <a:p>
            <a:endParaRPr lang="en-US" sz="2400" b="1" dirty="0" smtClean="0"/>
          </a:p>
          <a:p>
            <a:endParaRPr lang="en-US" sz="2800" b="1" dirty="0" smtClean="0"/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7298"/>
            <a:ext cx="8686800" cy="642942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Procenat anketiranih preduzeća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00240"/>
          <a:ext cx="82296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4286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b="1" dirty="0" smtClean="0"/>
              <a:t>Anketa sprovedena u periodu decembar 2014 - januar 2015.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8929718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6292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1293"/>
                <a:gridCol w="2952707"/>
              </a:tblGrid>
              <a:tr h="1212467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sr-Latn-RS" sz="2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sr-Latn-RS" sz="2800" dirty="0" smtClean="0">
                          <a:solidFill>
                            <a:schemeClr val="bg1"/>
                          </a:solidFill>
                        </a:rPr>
                        <a:t>VRSTA</a:t>
                      </a:r>
                      <a:r>
                        <a:rPr lang="sr-Latn-RS" sz="2800" baseline="0" dirty="0" smtClean="0">
                          <a:solidFill>
                            <a:schemeClr val="bg1"/>
                          </a:solidFill>
                        </a:rPr>
                        <a:t> ANGAŽMANA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sr-Latn-RS" sz="2800" dirty="0" smtClean="0">
                          <a:solidFill>
                            <a:schemeClr val="bg1"/>
                          </a:solidFill>
                        </a:rPr>
                        <a:t>BROJ</a:t>
                      </a:r>
                      <a:r>
                        <a:rPr lang="sr-Latn-RS" sz="2800" baseline="0" dirty="0" smtClean="0">
                          <a:solidFill>
                            <a:schemeClr val="bg1"/>
                          </a:solidFill>
                        </a:rPr>
                        <a:t> RADNIKA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576270"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/>
                      </a:r>
                      <a:br>
                        <a:rPr lang="sr-Latn-RS" sz="2400" b="1" dirty="0" smtClean="0"/>
                      </a:br>
                      <a:r>
                        <a:rPr lang="sr-Latn-RS" sz="2400" b="1" dirty="0" smtClean="0"/>
                        <a:t>Formalno</a:t>
                      </a:r>
                      <a:r>
                        <a:rPr lang="sr-Latn-RS" sz="2400" b="1" baseline="0" dirty="0" smtClean="0"/>
                        <a:t> z</a:t>
                      </a:r>
                      <a:r>
                        <a:rPr lang="sr-Latn-RS" sz="2400" b="1" dirty="0" smtClean="0"/>
                        <a:t>aposleni</a:t>
                      </a:r>
                      <a:r>
                        <a:rPr lang="sr-Latn-RS" sz="2400" b="1" baseline="0" dirty="0" smtClean="0"/>
                        <a:t> na sakupljanju i tretmanu otpada.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2400" b="1" dirty="0" smtClean="0"/>
                    </a:p>
                    <a:p>
                      <a:pPr algn="ctr"/>
                      <a:endParaRPr lang="sr-Latn-RS" sz="2400" b="1" dirty="0" smtClean="0"/>
                    </a:p>
                    <a:p>
                      <a:pPr algn="ctr"/>
                      <a:r>
                        <a:rPr lang="sr-Latn-RS" sz="2400" b="1" dirty="0" smtClean="0"/>
                        <a:t>328</a:t>
                      </a:r>
                      <a:endParaRPr lang="en-US" sz="2400" b="1" dirty="0"/>
                    </a:p>
                  </a:txBody>
                  <a:tcPr/>
                </a:tc>
              </a:tr>
              <a:tr h="1748012"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/>
                      </a:r>
                      <a:br>
                        <a:rPr lang="sr-Latn-RS" sz="2400" b="1" dirty="0" smtClean="0"/>
                      </a:br>
                      <a:r>
                        <a:rPr lang="sr-Latn-RS" sz="2400" b="1" dirty="0" smtClean="0"/>
                        <a:t>Neformalni</a:t>
                      </a:r>
                      <a:r>
                        <a:rPr lang="sr-Latn-RS" sz="2400" b="1" baseline="0" dirty="0" smtClean="0"/>
                        <a:t> s</a:t>
                      </a:r>
                      <a:r>
                        <a:rPr lang="sr-Latn-RS" sz="2400" b="1" dirty="0" smtClean="0"/>
                        <a:t>akupljači</a:t>
                      </a:r>
                      <a:r>
                        <a:rPr lang="sr-Latn-RS" sz="2400" b="1" baseline="0" dirty="0" smtClean="0"/>
                        <a:t> s</a:t>
                      </a:r>
                      <a:r>
                        <a:rPr lang="sr-Latn-RS" sz="2400" b="1" dirty="0" smtClean="0"/>
                        <a:t>talno angažovani na sakupljanju otpada.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2400" b="1" dirty="0" smtClean="0"/>
                    </a:p>
                    <a:p>
                      <a:pPr algn="ctr"/>
                      <a:r>
                        <a:rPr lang="sr-Latn-RS" sz="2400" b="1" dirty="0" smtClean="0"/>
                        <a:t>2619</a:t>
                      </a:r>
                      <a:endParaRPr lang="en-US" sz="2400" b="1" dirty="0"/>
                    </a:p>
                  </a:txBody>
                  <a:tcPr/>
                </a:tc>
              </a:tr>
              <a:tr h="1294207"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>Neformalni</a:t>
                      </a:r>
                      <a:r>
                        <a:rPr lang="sr-Latn-RS" sz="2400" b="1" baseline="0" dirty="0" smtClean="0"/>
                        <a:t> s</a:t>
                      </a:r>
                      <a:r>
                        <a:rPr lang="sr-Latn-RS" sz="2400" b="1" dirty="0" smtClean="0"/>
                        <a:t>akupljači</a:t>
                      </a:r>
                      <a:r>
                        <a:rPr lang="sr-Latn-RS" sz="2400" b="1" baseline="0" dirty="0" smtClean="0"/>
                        <a:t> p</a:t>
                      </a:r>
                      <a:r>
                        <a:rPr lang="sr-Latn-RS" sz="2400" b="1" dirty="0" smtClean="0"/>
                        <a:t>ovremeno angažovani na sakupljanju otpada.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2400" b="1" dirty="0" smtClean="0"/>
                    </a:p>
                    <a:p>
                      <a:pPr algn="ctr"/>
                      <a:r>
                        <a:rPr lang="sr-Latn-RS" sz="2400" b="1" dirty="0" smtClean="0"/>
                        <a:t>2557</a:t>
                      </a:r>
                      <a:endParaRPr lang="en-US" sz="2400" b="1" dirty="0"/>
                    </a:p>
                  </a:txBody>
                  <a:tcPr/>
                </a:tc>
              </a:tr>
              <a:tr h="1027044">
                <a:tc>
                  <a:txBody>
                    <a:bodyPr/>
                    <a:lstStyle/>
                    <a:p>
                      <a:r>
                        <a:rPr lang="sr-Latn-RS" sz="2800" b="1" dirty="0" smtClean="0">
                          <a:solidFill>
                            <a:srgbClr val="9E063C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r-Latn-RS" sz="2800" b="1" dirty="0" smtClean="0">
                          <a:solidFill>
                            <a:srgbClr val="9E063C"/>
                          </a:solidFill>
                          <a:latin typeface="Arial Black" pitchFamily="34" charset="0"/>
                        </a:rPr>
                      </a:br>
                      <a:r>
                        <a:rPr lang="sr-Latn-RS" sz="2800" b="1" dirty="0" smtClean="0">
                          <a:solidFill>
                            <a:srgbClr val="9E063C"/>
                          </a:solidFill>
                          <a:latin typeface="Arial Black" pitchFamily="34" charset="0"/>
                        </a:rPr>
                        <a:t>UKUPNO NEFORMALNI</a:t>
                      </a:r>
                      <a:r>
                        <a:rPr lang="sr-Latn-RS" sz="2800" b="1" baseline="0" dirty="0" smtClean="0">
                          <a:solidFill>
                            <a:srgbClr val="9E063C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sr-Latn-RS" sz="2800" b="1" dirty="0" smtClean="0">
                          <a:solidFill>
                            <a:srgbClr val="9E063C"/>
                          </a:solidFill>
                          <a:latin typeface="Arial Black" pitchFamily="34" charset="0"/>
                        </a:rPr>
                        <a:t>SAKUPLJAČ</a:t>
                      </a:r>
                      <a:r>
                        <a:rPr lang="en-US" sz="2800" b="1" dirty="0" smtClean="0">
                          <a:solidFill>
                            <a:srgbClr val="9E063C"/>
                          </a:solidFill>
                          <a:latin typeface="Arial Black" pitchFamily="34" charset="0"/>
                        </a:rPr>
                        <a:t>I</a:t>
                      </a:r>
                      <a:r>
                        <a:rPr lang="sr-Latn-RS" sz="2800" b="1" baseline="0" dirty="0" smtClean="0">
                          <a:solidFill>
                            <a:srgbClr val="9E063C"/>
                          </a:solidFill>
                          <a:latin typeface="Arial Black" pitchFamily="34" charset="0"/>
                        </a:rPr>
                        <a:t> </a:t>
                      </a:r>
                      <a:endParaRPr lang="en-US" sz="2800" b="1" baseline="0" dirty="0" smtClean="0">
                        <a:solidFill>
                          <a:srgbClr val="9E063C"/>
                        </a:solidFill>
                        <a:latin typeface="Arial Black" pitchFamily="34" charset="0"/>
                      </a:endParaRPr>
                    </a:p>
                    <a:p>
                      <a:endParaRPr lang="en-US" sz="2800" b="1" dirty="0">
                        <a:solidFill>
                          <a:srgbClr val="9E063C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b="1" dirty="0" smtClean="0">
                          <a:solidFill>
                            <a:srgbClr val="9E063C"/>
                          </a:solidFill>
                          <a:latin typeface="Arial Black" pitchFamily="34" charset="0"/>
                        </a:rPr>
                        <a:t/>
                      </a:r>
                      <a:br>
                        <a:rPr lang="sr-Latn-RS" sz="2800" b="1" dirty="0" smtClean="0">
                          <a:solidFill>
                            <a:srgbClr val="9E063C"/>
                          </a:solidFill>
                          <a:latin typeface="Arial Black" pitchFamily="34" charset="0"/>
                        </a:rPr>
                      </a:br>
                      <a:r>
                        <a:rPr lang="sr-Latn-RS" sz="2800" b="1" dirty="0" smtClean="0">
                          <a:solidFill>
                            <a:srgbClr val="9E063C"/>
                          </a:solidFill>
                          <a:latin typeface="Arial Black" pitchFamily="34" charset="0"/>
                        </a:rPr>
                        <a:t>5176</a:t>
                      </a:r>
                    </a:p>
                    <a:p>
                      <a:pPr algn="ctr"/>
                      <a:endParaRPr lang="en-US" sz="2800" b="1" dirty="0">
                        <a:solidFill>
                          <a:srgbClr val="9E063C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cedonia2012jeffrey-B25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5999"/>
          </a:xfrm>
        </p:spPr>
      </p:pic>
      <p:sp>
        <p:nvSpPr>
          <p:cNvPr id="5" name="Rectangle 4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/>
              <a:t>Uključivanje neformalnih sakupljača sekundarnih sirovina u leglane tokove sakupljanja otpada ima izražen socijalni, ekološki i ekonomski značaj.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Benefiti uključivanja neformalnih sakupljača u legalne tokove sakupljanja otpada: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43116"/>
            <a:ext cx="8501122" cy="4357718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Bolja kontrola tokova otpada i efikasniji sistem upravljanja otpadom u Srbiji</a:t>
            </a:r>
            <a:r>
              <a:rPr lang="en-US" sz="2400" dirty="0" smtClean="0"/>
              <a:t> ;</a:t>
            </a:r>
            <a:endParaRPr lang="sr-Latn-RS" sz="2400" dirty="0" smtClean="0"/>
          </a:p>
          <a:p>
            <a:r>
              <a:rPr lang="sr-Latn-RS" sz="2400" dirty="0" smtClean="0"/>
              <a:t>Povećanje  sakupljenih količina otpada za reciklažu, </a:t>
            </a:r>
            <a:r>
              <a:rPr lang="en-US" sz="2400" dirty="0" err="1" smtClean="0"/>
              <a:t>smanjenje</a:t>
            </a:r>
            <a:r>
              <a:rPr lang="en-US" sz="2400" dirty="0" smtClean="0"/>
              <a:t> </a:t>
            </a:r>
            <a:r>
              <a:rPr lang="sr-Latn-RS" sz="2400" dirty="0" smtClean="0"/>
              <a:t>zagađenja i troškova deponovanja otpada</a:t>
            </a:r>
            <a:r>
              <a:rPr lang="en-US" sz="2400" dirty="0" smtClean="0"/>
              <a:t>; </a:t>
            </a:r>
            <a:endParaRPr lang="sr-Latn-RS" sz="2400" dirty="0" smtClean="0"/>
          </a:p>
          <a:p>
            <a:r>
              <a:rPr lang="sr-Latn-RS" sz="2400" dirty="0" smtClean="0"/>
              <a:t>Dalji razvoj reciklažne industrije u Srbiji i otvaranje novih radnih mesta u sektoru reciklaže</a:t>
            </a:r>
            <a:r>
              <a:rPr lang="en-US" sz="2400" dirty="0" smtClean="0"/>
              <a:t>;</a:t>
            </a:r>
            <a:endParaRPr lang="sr-Latn-RS" sz="2400" dirty="0" smtClean="0"/>
          </a:p>
          <a:p>
            <a:r>
              <a:rPr lang="sr-Latn-RS" sz="2400" dirty="0" smtClean="0"/>
              <a:t>Bolja opemljenost i veća bezbednost sakupljača sekundarnih sirovina</a:t>
            </a:r>
            <a:r>
              <a:rPr lang="en-US" sz="2400" dirty="0" smtClean="0"/>
              <a:t> </a:t>
            </a:r>
            <a:r>
              <a:rPr lang="sr-Latn-RS" sz="2400" dirty="0" smtClean="0"/>
              <a:t>i </a:t>
            </a:r>
            <a:r>
              <a:rPr lang="en-US" sz="2400" dirty="0" err="1" smtClean="0"/>
              <a:t>pobolj</a:t>
            </a:r>
            <a:r>
              <a:rPr lang="sr-Latn-RS" sz="2400" dirty="0" smtClean="0"/>
              <a:t>šanje uslova za njihov rad</a:t>
            </a:r>
            <a:r>
              <a:rPr lang="en-US" sz="2400" dirty="0" smtClean="0"/>
              <a:t>;</a:t>
            </a:r>
            <a:endParaRPr lang="sr-Latn-RS" sz="2400" dirty="0" smtClean="0"/>
          </a:p>
          <a:p>
            <a:r>
              <a:rPr lang="sr-Latn-RS" sz="2400" dirty="0" smtClean="0"/>
              <a:t>Manja socijalna davanja iz budžeta Republike Srbije</a:t>
            </a:r>
            <a:r>
              <a:rPr lang="en-US" sz="2400" dirty="0" smtClean="0"/>
              <a:t>;</a:t>
            </a:r>
            <a:endParaRPr lang="sr-Latn-RS" sz="2400" dirty="0" smtClean="0"/>
          </a:p>
          <a:p>
            <a:r>
              <a:rPr lang="sr-Latn-RS" sz="2400" dirty="0" smtClean="0"/>
              <a:t>Smanjenje stope nezaposlenosti</a:t>
            </a:r>
            <a:r>
              <a:rPr lang="en-US" sz="2400" dirty="0" smtClean="0"/>
              <a:t>;</a:t>
            </a:r>
            <a:endParaRPr lang="sr-Latn-RS" sz="2400" dirty="0" smtClean="0"/>
          </a:p>
          <a:p>
            <a:endParaRPr lang="sr-Latn-RS" sz="2400" dirty="0" smtClean="0"/>
          </a:p>
          <a:p>
            <a:endParaRPr lang="sr-Latn-R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zadina drv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20934" cy="6357982"/>
          </a:xfrm>
        </p:spPr>
      </p:pic>
      <p:sp>
        <p:nvSpPr>
          <p:cNvPr id="6" name="Rectangle 5"/>
          <p:cNvSpPr/>
          <p:nvPr/>
        </p:nvSpPr>
        <p:spPr>
          <a:xfrm>
            <a:off x="0" y="5841155"/>
            <a:ext cx="9286908" cy="10001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dirty="0" smtClean="0"/>
              <a:t>Hvala na pažnji</a:t>
            </a:r>
            <a:r>
              <a:rPr lang="en-US" sz="4000" dirty="0" smtClean="0"/>
              <a:t>!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07504" y="3573017"/>
            <a:ext cx="29523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200" b="1" dirty="0" smtClean="0"/>
              <a:t>Mihail Mateski, M</a:t>
            </a:r>
            <a:r>
              <a:rPr lang="en-US" sz="2200" b="1" dirty="0" err="1" smtClean="0"/>
              <a:t>ScM</a:t>
            </a:r>
            <a:r>
              <a:rPr lang="sr-Latn-RS" sz="2200" b="1" dirty="0" smtClean="0"/>
              <a:t>E</a:t>
            </a:r>
          </a:p>
          <a:p>
            <a:r>
              <a:rPr lang="en-US" sz="2200" b="1" dirty="0" smtClean="0"/>
              <a:t>General Manager</a:t>
            </a:r>
          </a:p>
          <a:p>
            <a:r>
              <a:rPr lang="en-US" sz="2200" b="1" dirty="0" smtClean="0"/>
              <a:t>GREENTECH </a:t>
            </a:r>
            <a:r>
              <a:rPr lang="sr-Latn-RS" sz="2200" b="1" dirty="0" smtClean="0"/>
              <a:t>D</a:t>
            </a:r>
            <a:r>
              <a:rPr lang="en-US" sz="2200" b="1" dirty="0" smtClean="0"/>
              <a:t>.</a:t>
            </a:r>
            <a:r>
              <a:rPr lang="sr-Latn-RS" sz="2200" b="1" dirty="0" smtClean="0"/>
              <a:t>O</a:t>
            </a:r>
            <a:r>
              <a:rPr lang="sr-Latn-RS" sz="2200" b="1" dirty="0"/>
              <a:t>.</a:t>
            </a:r>
            <a:r>
              <a:rPr lang="sr-Latn-RS" sz="2200" b="1" dirty="0" smtClean="0"/>
              <a:t>O.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Novi Sad, Serbia.</a:t>
            </a:r>
            <a:br>
              <a:rPr lang="en-US" sz="2200" dirty="0" smtClean="0"/>
            </a:br>
            <a:r>
              <a:rPr lang="en-US" sz="2200" b="1" dirty="0" smtClean="0">
                <a:solidFill>
                  <a:srgbClr val="006600"/>
                </a:solidFill>
              </a:rPr>
              <a:t>mihail@greentech.rs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400" b="1" dirty="0" smtClean="0">
                <a:solidFill>
                  <a:srgbClr val="006600"/>
                </a:solidFill>
              </a:rPr>
              <a:t>www.greentech.rs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785793"/>
            <a:ext cx="3500462" cy="1357323"/>
          </a:xfrm>
        </p:spPr>
        <p:txBody>
          <a:bodyPr>
            <a:no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r>
              <a:rPr lang="sr-Latn-R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3786191"/>
            <a:ext cx="8429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sr-Latn-RS" sz="2800" dirty="0" smtClean="0">
              <a:solidFill>
                <a:srgbClr val="2D5535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4282" y="4357694"/>
            <a:ext cx="46434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100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.000 ton</a:t>
            </a:r>
            <a: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PET</a:t>
            </a:r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 b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ca godišnje.</a:t>
            </a:r>
          </a:p>
          <a:p>
            <a:pPr>
              <a:buFont typeface="Arial" pitchFamily="34" charset="0"/>
              <a:buChar char="•"/>
            </a:pPr>
            <a: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.000 ton</a:t>
            </a:r>
            <a:r>
              <a:rPr lang="sr-Latn-R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ostale plastike.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52" y="1285861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+mj-lt"/>
              </a:rPr>
              <a:t>Lider</a:t>
            </a:r>
            <a:r>
              <a:rPr lang="en-US" sz="2800" b="1" dirty="0" smtClean="0">
                <a:latin typeface="+mj-lt"/>
              </a:rPr>
              <a:t> u </a:t>
            </a:r>
            <a:r>
              <a:rPr lang="en-US" sz="2800" b="1" dirty="0" err="1" smtClean="0">
                <a:latin typeface="+mj-lt"/>
              </a:rPr>
              <a:t>recikla</a:t>
            </a:r>
            <a:r>
              <a:rPr lang="sr-Latn-RS" sz="2800" b="1" dirty="0" smtClean="0">
                <a:latin typeface="+mj-lt"/>
              </a:rPr>
              <a:t>ži u </a:t>
            </a:r>
          </a:p>
          <a:p>
            <a:pPr algn="ctr"/>
            <a:r>
              <a:rPr lang="sr-Latn-RS" sz="2800" b="1" dirty="0" smtClean="0">
                <a:latin typeface="+mj-lt"/>
              </a:rPr>
              <a:t>Istočnoj Evropi</a:t>
            </a:r>
            <a:endParaRPr lang="en-US" sz="28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4348" y="6357958"/>
            <a:ext cx="8429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www.greentech.ro               www.green-group.ro               www.greentech.rs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62545"/>
            <a:ext cx="6288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57D13"/>
                </a:solidFill>
              </a:rPr>
              <a:t>    </a:t>
            </a:r>
            <a:endParaRPr lang="en-US" sz="2400" dirty="0">
              <a:ln>
                <a:solidFill>
                  <a:schemeClr val="accent1"/>
                </a:solidFill>
              </a:ln>
              <a:solidFill>
                <a:srgbClr val="32762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143248"/>
            <a:ext cx="521494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endParaRPr lang="sr-Latn-R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/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Fabrike za reciklažu u Rumuniji, Srbiji, Makedoniji, poslovnice u Grčkoj i Nemačkoj.</a:t>
            </a:r>
          </a:p>
          <a:p>
            <a:pPr marL="228600" indent="-228600"/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b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Green grupa se bavi reciklažom PET boca.</a:t>
            </a:r>
            <a:b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 i PP ambalaže, električnog i elektronskog otpada, baterija, stakla. </a:t>
            </a:r>
            <a:b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Sakupljanje i drugih vrsta ambalažnog otpada:</a:t>
            </a:r>
            <a:b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sr-Latn-R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papir, karton, limenke, drvo, tetrapak.</a:t>
            </a:r>
            <a:endParaRPr lang="en-US" dirty="0"/>
          </a:p>
          <a:p>
            <a:pPr lvl="0"/>
            <a:r>
              <a:rPr lang="en-US" sz="900" dirty="0"/>
              <a:t> </a:t>
            </a:r>
          </a:p>
        </p:txBody>
      </p:sp>
      <p:sp>
        <p:nvSpPr>
          <p:cNvPr id="2" name="Oval 1"/>
          <p:cNvSpPr/>
          <p:nvPr/>
        </p:nvSpPr>
        <p:spPr>
          <a:xfrm>
            <a:off x="5516461" y="1140001"/>
            <a:ext cx="1627307" cy="1646057"/>
          </a:xfrm>
          <a:prstGeom prst="ellipse">
            <a:avLst/>
          </a:prstGeom>
          <a:solidFill>
            <a:srgbClr val="2E672B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3" name="Rectangle 2"/>
          <p:cNvSpPr/>
          <p:nvPr/>
        </p:nvSpPr>
        <p:spPr>
          <a:xfrm>
            <a:off x="5500694" y="1500174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STAKLO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110.000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86"/>
          <p:cNvSpPr/>
          <p:nvPr/>
        </p:nvSpPr>
        <p:spPr>
          <a:xfrm>
            <a:off x="4643438" y="2214554"/>
            <a:ext cx="1566855" cy="1517636"/>
          </a:xfrm>
          <a:prstGeom prst="ellipse">
            <a:avLst/>
          </a:prstGeom>
          <a:solidFill>
            <a:srgbClr val="97C620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86" name="Rectangle 85"/>
          <p:cNvSpPr/>
          <p:nvPr/>
        </p:nvSpPr>
        <p:spPr>
          <a:xfrm>
            <a:off x="4857752" y="2571744"/>
            <a:ext cx="1169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 35.000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Oval 92"/>
          <p:cNvSpPr/>
          <p:nvPr/>
        </p:nvSpPr>
        <p:spPr>
          <a:xfrm>
            <a:off x="4929190" y="3571876"/>
            <a:ext cx="1928826" cy="1811352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629F18"/>
              </a:gs>
            </a:gsLst>
          </a:gra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94" name="Rectangle 93"/>
          <p:cNvSpPr/>
          <p:nvPr/>
        </p:nvSpPr>
        <p:spPr>
          <a:xfrm>
            <a:off x="5183430" y="3786191"/>
            <a:ext cx="1317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vlakno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50.000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Oval 94"/>
          <p:cNvSpPr/>
          <p:nvPr/>
        </p:nvSpPr>
        <p:spPr>
          <a:xfrm>
            <a:off x="6503980" y="3917051"/>
            <a:ext cx="1497044" cy="1529208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629F18"/>
              </a:gs>
            </a:gsLst>
          </a:gra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96" name="Rectangle 95"/>
          <p:cNvSpPr/>
          <p:nvPr/>
        </p:nvSpPr>
        <p:spPr>
          <a:xfrm>
            <a:off x="6643702" y="4429132"/>
            <a:ext cx="1239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</a:t>
            </a:r>
            <a:r>
              <a:rPr lang="sr-Latn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traka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5.000</a:t>
            </a:r>
          </a:p>
        </p:txBody>
      </p:sp>
      <p:sp>
        <p:nvSpPr>
          <p:cNvPr id="97" name="Oval 96"/>
          <p:cNvSpPr/>
          <p:nvPr/>
        </p:nvSpPr>
        <p:spPr>
          <a:xfrm>
            <a:off x="7405831" y="2714620"/>
            <a:ext cx="1523887" cy="1532007"/>
          </a:xfrm>
          <a:prstGeom prst="ellipse">
            <a:avLst/>
          </a:prstGeom>
          <a:solidFill>
            <a:srgbClr val="80D242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98" name="Rectangle 97"/>
          <p:cNvSpPr/>
          <p:nvPr/>
        </p:nvSpPr>
        <p:spPr>
          <a:xfrm>
            <a:off x="7643834" y="307181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R-PET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16.000</a:t>
            </a:r>
          </a:p>
        </p:txBody>
      </p:sp>
      <p:sp>
        <p:nvSpPr>
          <p:cNvPr id="88" name="Oval 87"/>
          <p:cNvSpPr/>
          <p:nvPr/>
        </p:nvSpPr>
        <p:spPr>
          <a:xfrm>
            <a:off x="5991354" y="2285993"/>
            <a:ext cx="1866794" cy="1947568"/>
          </a:xfrm>
          <a:prstGeom prst="ellipse">
            <a:avLst/>
          </a:prstGeom>
          <a:solidFill>
            <a:srgbClr val="52A145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92" name="Rectangle 91"/>
          <p:cNvSpPr/>
          <p:nvPr/>
        </p:nvSpPr>
        <p:spPr>
          <a:xfrm>
            <a:off x="6178030" y="2714620"/>
            <a:ext cx="1394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100.000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99768" y="1714488"/>
            <a:ext cx="1149350" cy="1149350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629F18"/>
              </a:gs>
            </a:gsLst>
          </a:gradFill>
          <a:ln w="5715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/>
          </a:p>
        </p:txBody>
      </p:sp>
      <p:sp>
        <p:nvSpPr>
          <p:cNvPr id="20" name="Rectangle 19"/>
          <p:cNvSpPr/>
          <p:nvPr/>
        </p:nvSpPr>
        <p:spPr>
          <a:xfrm>
            <a:off x="6909439" y="1907903"/>
            <a:ext cx="1520213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DRVO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ongoing </a:t>
            </a:r>
            <a:b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project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" name="Picture 20" descr="greengru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7582"/>
            <a:ext cx="3857652" cy="163553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" name="Rectangle 21"/>
          <p:cNvSpPr/>
          <p:nvPr/>
        </p:nvSpPr>
        <p:spPr>
          <a:xfrm>
            <a:off x="5286380" y="6000768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www.green-group.ro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57884" y="5572140"/>
            <a:ext cx="165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* tona/godišnje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4350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vafabrikapozad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4"/>
            <a:ext cx="9144000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zadina zn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3046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714752"/>
            <a:ext cx="5572164" cy="314324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000" b="1" dirty="0" smtClean="0">
                <a:cs typeface="Arial" pitchFamily="34" charset="0"/>
              </a:rPr>
              <a:t>     </a:t>
            </a:r>
            <a:endParaRPr lang="en-US" sz="4000" dirty="0" smtClean="0">
              <a:cs typeface="Arial" pitchFamily="34" charset="0"/>
            </a:endParaRPr>
          </a:p>
          <a:p>
            <a:pPr>
              <a:defRPr/>
            </a:pPr>
            <a:r>
              <a:rPr lang="sr-Latn-RS" sz="6400" b="1" dirty="0" smtClean="0">
                <a:cs typeface="Arial" pitchFamily="34" charset="0"/>
              </a:rPr>
              <a:t>Sedište</a:t>
            </a:r>
            <a:r>
              <a:rPr lang="en-US" sz="6400" b="1" dirty="0" smtClean="0">
                <a:cs typeface="Arial" pitchFamily="34" charset="0"/>
              </a:rPr>
              <a:t>: </a:t>
            </a:r>
            <a:r>
              <a:rPr lang="en-US" sz="6400" dirty="0" smtClean="0">
                <a:cs typeface="Arial" pitchFamily="34" charset="0"/>
              </a:rPr>
              <a:t>N</a:t>
            </a:r>
            <a:r>
              <a:rPr lang="sr-Latn-RS" sz="6400" dirty="0" smtClean="0">
                <a:cs typeface="Arial" pitchFamily="34" charset="0"/>
              </a:rPr>
              <a:t>ovi </a:t>
            </a:r>
            <a:r>
              <a:rPr lang="en-US" sz="6400" dirty="0" smtClean="0">
                <a:cs typeface="Arial" pitchFamily="34" charset="0"/>
              </a:rPr>
              <a:t>Sad</a:t>
            </a:r>
            <a:r>
              <a:rPr lang="sr-Latn-RS" sz="6400" dirty="0" smtClean="0">
                <a:cs typeface="Arial" pitchFamily="34" charset="0"/>
              </a:rPr>
              <a:t>, Sr</a:t>
            </a:r>
            <a:r>
              <a:rPr lang="en-US" sz="6400" dirty="0" smtClean="0">
                <a:cs typeface="Arial" pitchFamily="34" charset="0"/>
              </a:rPr>
              <a:t>b</a:t>
            </a:r>
            <a:r>
              <a:rPr lang="sr-Latn-RS" sz="6400" dirty="0" smtClean="0">
                <a:cs typeface="Arial" pitchFamily="34" charset="0"/>
              </a:rPr>
              <a:t>ija</a:t>
            </a:r>
          </a:p>
          <a:p>
            <a:pPr>
              <a:defRPr/>
            </a:pPr>
            <a:r>
              <a:rPr lang="en-US" sz="6400" b="1" dirty="0" err="1" smtClean="0">
                <a:cs typeface="Arial" pitchFamily="34" charset="0"/>
              </a:rPr>
              <a:t>Fa</a:t>
            </a:r>
            <a:r>
              <a:rPr lang="sr-Latn-RS" sz="6400" b="1" dirty="0" smtClean="0">
                <a:cs typeface="Arial" pitchFamily="34" charset="0"/>
              </a:rPr>
              <a:t>brika</a:t>
            </a:r>
            <a:r>
              <a:rPr lang="en-US" sz="6400" b="1" dirty="0" smtClean="0">
                <a:cs typeface="Arial" pitchFamily="34" charset="0"/>
              </a:rPr>
              <a:t>: </a:t>
            </a:r>
            <a:r>
              <a:rPr lang="en-US" sz="6400" dirty="0" err="1" smtClean="0">
                <a:cs typeface="Arial" pitchFamily="34" charset="0"/>
              </a:rPr>
              <a:t>Mladenovo</a:t>
            </a:r>
            <a:r>
              <a:rPr lang="en-US" sz="6400" dirty="0" smtClean="0">
                <a:cs typeface="Arial" pitchFamily="34" charset="0"/>
              </a:rPr>
              <a:t>/B</a:t>
            </a:r>
            <a:r>
              <a:rPr lang="sr-Latn-RS" sz="6400" dirty="0" smtClean="0">
                <a:cs typeface="Arial" pitchFamily="34" charset="0"/>
              </a:rPr>
              <a:t>ačka </a:t>
            </a:r>
            <a:r>
              <a:rPr lang="en-US" sz="6400" dirty="0" err="1" smtClean="0">
                <a:cs typeface="Arial" pitchFamily="34" charset="0"/>
              </a:rPr>
              <a:t>Palanka</a:t>
            </a:r>
            <a:endParaRPr lang="sr-Latn-RS" sz="6400" dirty="0" smtClean="0">
              <a:cs typeface="Arial" pitchFamily="34" charset="0"/>
            </a:endParaRPr>
          </a:p>
          <a:p>
            <a:pPr>
              <a:defRPr/>
            </a:pPr>
            <a:r>
              <a:rPr lang="sr-Latn-RS" sz="6400" b="1" dirty="0" smtClean="0">
                <a:cs typeface="Arial" pitchFamily="34" charset="0"/>
              </a:rPr>
              <a:t>Kapacitet</a:t>
            </a:r>
            <a:r>
              <a:rPr lang="en-US" sz="6400" b="1" dirty="0" smtClean="0">
                <a:cs typeface="Arial" pitchFamily="34" charset="0"/>
              </a:rPr>
              <a:t>: </a:t>
            </a:r>
            <a:r>
              <a:rPr lang="en-US" sz="6400" dirty="0" smtClean="0">
                <a:cs typeface="Arial" pitchFamily="34" charset="0"/>
              </a:rPr>
              <a:t>8</a:t>
            </a:r>
            <a:r>
              <a:rPr lang="sr-Latn-CS" sz="6400" dirty="0" smtClean="0">
                <a:cs typeface="Arial" pitchFamily="34" charset="0"/>
              </a:rPr>
              <a:t>.000</a:t>
            </a:r>
            <a:r>
              <a:rPr lang="en-US" sz="6400" dirty="0" smtClean="0">
                <a:cs typeface="Arial" pitchFamily="34" charset="0"/>
              </a:rPr>
              <a:t> ton</a:t>
            </a:r>
            <a:r>
              <a:rPr lang="sr-Latn-RS" sz="6400" dirty="0" smtClean="0">
                <a:cs typeface="Arial" pitchFamily="34" charset="0"/>
              </a:rPr>
              <a:t>a godišnje</a:t>
            </a:r>
            <a:endParaRPr lang="en-US" sz="6400" dirty="0" smtClean="0">
              <a:cs typeface="Arial" pitchFamily="34" charset="0"/>
            </a:endParaRPr>
          </a:p>
          <a:p>
            <a:pPr>
              <a:defRPr/>
            </a:pPr>
            <a:r>
              <a:rPr lang="sr-Latn-RS" sz="6400" b="1" dirty="0" smtClean="0">
                <a:cs typeface="Arial" pitchFamily="34" charset="0"/>
              </a:rPr>
              <a:t>Vrednost investicije</a:t>
            </a:r>
            <a:r>
              <a:rPr lang="en-US" sz="6400" b="1" dirty="0" smtClean="0">
                <a:cs typeface="Arial" pitchFamily="34" charset="0"/>
              </a:rPr>
              <a:t>:</a:t>
            </a:r>
            <a:r>
              <a:rPr lang="sr-Latn-CS" sz="6400" dirty="0" smtClean="0">
                <a:cs typeface="Arial" pitchFamily="34" charset="0"/>
              </a:rPr>
              <a:t> </a:t>
            </a:r>
            <a:r>
              <a:rPr lang="en-US" sz="6400" dirty="0" smtClean="0">
                <a:cs typeface="Arial" pitchFamily="34" charset="0"/>
              </a:rPr>
              <a:t>4 mil</a:t>
            </a:r>
            <a:r>
              <a:rPr lang="sr-Latn-RS" sz="6400" dirty="0" smtClean="0">
                <a:cs typeface="Arial" pitchFamily="34" charset="0"/>
              </a:rPr>
              <a:t>iona</a:t>
            </a:r>
            <a:r>
              <a:rPr lang="en-US" sz="6400" dirty="0" smtClean="0">
                <a:cs typeface="Arial" pitchFamily="34" charset="0"/>
              </a:rPr>
              <a:t> </a:t>
            </a:r>
            <a:r>
              <a:rPr lang="sr-Latn-RS" sz="6400" dirty="0" smtClean="0">
                <a:cs typeface="Arial" pitchFamily="34" charset="0"/>
              </a:rPr>
              <a:t>eura</a:t>
            </a:r>
            <a:endParaRPr lang="en-US" sz="6400" dirty="0" smtClean="0">
              <a:cs typeface="Arial" pitchFamily="34" charset="0"/>
            </a:endParaRPr>
          </a:p>
          <a:p>
            <a:pPr>
              <a:defRPr/>
            </a:pPr>
            <a:r>
              <a:rPr lang="sr-Latn-RS" sz="6400" b="1" dirty="0" smtClean="0">
                <a:cs typeface="Arial" pitchFamily="34" charset="0"/>
              </a:rPr>
              <a:t>Broj zaposlenih</a:t>
            </a:r>
            <a:r>
              <a:rPr lang="sr-Latn-CS" sz="6400" b="1" dirty="0" smtClean="0">
                <a:cs typeface="Arial" pitchFamily="34" charset="0"/>
              </a:rPr>
              <a:t>:</a:t>
            </a:r>
            <a:r>
              <a:rPr lang="en-US" sz="6400" b="1" dirty="0" smtClean="0">
                <a:cs typeface="Arial" pitchFamily="34" charset="0"/>
              </a:rPr>
              <a:t> </a:t>
            </a:r>
            <a:r>
              <a:rPr lang="en-US" sz="6400" dirty="0" smtClean="0">
                <a:cs typeface="Arial" pitchFamily="34" charset="0"/>
              </a:rPr>
              <a:t>100</a:t>
            </a:r>
          </a:p>
          <a:p>
            <a:pPr>
              <a:defRPr/>
            </a:pPr>
            <a:r>
              <a:rPr lang="sr-Latn-RS" sz="6400" b="1" dirty="0" smtClean="0">
                <a:cs typeface="Arial" pitchFamily="34" charset="0"/>
              </a:rPr>
              <a:t>Tržišni udeo</a:t>
            </a:r>
            <a:r>
              <a:rPr lang="sr-Latn-CS" sz="6400" b="1" dirty="0" smtClean="0">
                <a:cs typeface="Arial" pitchFamily="34" charset="0"/>
              </a:rPr>
              <a:t>:</a:t>
            </a:r>
            <a:r>
              <a:rPr lang="en-US" sz="6400" b="1" dirty="0" smtClean="0">
                <a:cs typeface="Arial" pitchFamily="34" charset="0"/>
              </a:rPr>
              <a:t> </a:t>
            </a:r>
            <a:r>
              <a:rPr lang="en-US" sz="6400" dirty="0" smtClean="0">
                <a:cs typeface="Arial" pitchFamily="34" charset="0"/>
              </a:rPr>
              <a:t>60%</a:t>
            </a:r>
            <a:endParaRPr lang="en-US" sz="6400" dirty="0">
              <a:cs typeface="Arial" pitchFamily="34" charset="0"/>
            </a:endParaRPr>
          </a:p>
          <a:p>
            <a:pPr>
              <a:defRPr/>
            </a:pPr>
            <a:endParaRPr lang="sr-Latn-CS" sz="4000" dirty="0" smtClean="0"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solidFill>
                <a:srgbClr val="32762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solidFill>
                <a:srgbClr val="3276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2643182"/>
            <a:ext cx="5286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Greentech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D.O.O.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je osnovan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2005</a:t>
            </a:r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 godine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1965" y="2294421"/>
            <a:ext cx="3132033" cy="2349025"/>
          </a:xfrm>
          <a:prstGeom prst="rect">
            <a:avLst/>
          </a:prstGeom>
        </p:spPr>
      </p:pic>
      <p:pic>
        <p:nvPicPr>
          <p:cNvPr id="12" name="Picture 11" descr="DSC064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-25"/>
            <a:ext cx="3143273" cy="2357455"/>
          </a:xfrm>
          <a:prstGeom prst="rect">
            <a:avLst/>
          </a:prstGeom>
        </p:spPr>
      </p:pic>
      <p:pic>
        <p:nvPicPr>
          <p:cNvPr id="13" name="Picture 12" descr="DSC064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1" y="4500571"/>
            <a:ext cx="3143240" cy="23574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829576" cy="1285884"/>
          </a:xfrm>
        </p:spPr>
        <p:txBody>
          <a:bodyPr>
            <a:normAutofit/>
          </a:bodyPr>
          <a:lstStyle/>
          <a:p>
            <a:r>
              <a:rPr lang="sr-Latn-RS" sz="2700" b="1" dirty="0" smtClean="0"/>
              <a:t>S</a:t>
            </a:r>
            <a:r>
              <a:rPr lang="en-US" sz="2700" b="1" dirty="0" err="1" smtClean="0"/>
              <a:t>akuplj</a:t>
            </a:r>
            <a:r>
              <a:rPr lang="sr-Latn-RS" sz="2700" b="1" dirty="0" smtClean="0"/>
              <a:t>a</a:t>
            </a:r>
            <a:r>
              <a:rPr lang="en-US" sz="2700" b="1" dirty="0" smtClean="0"/>
              <a:t>n</a:t>
            </a:r>
            <a:r>
              <a:rPr lang="sr-Latn-RS" sz="2700" b="1" dirty="0" smtClean="0"/>
              <a:t>j</a:t>
            </a:r>
            <a:r>
              <a:rPr lang="en-US" sz="2700" b="1" dirty="0" smtClean="0"/>
              <a:t>e </a:t>
            </a:r>
            <a:r>
              <a:rPr lang="sr-Latn-RS" sz="2700" b="1" dirty="0" smtClean="0"/>
              <a:t>i reciklaža</a:t>
            </a:r>
            <a:br>
              <a:rPr lang="sr-Latn-RS" sz="2700" b="1" dirty="0" smtClean="0"/>
            </a:br>
            <a:r>
              <a:rPr lang="sr-Latn-RS" sz="2700" b="1" dirty="0" smtClean="0"/>
              <a:t> PET ambalaže u 2013. godini</a:t>
            </a:r>
            <a:r>
              <a:rPr lang="sr-Latn-RS" sz="2400" b="1" dirty="0" smtClean="0"/>
              <a:t/>
            </a:r>
            <a:br>
              <a:rPr lang="sr-Latn-RS" sz="2400" b="1" dirty="0" smtClean="0"/>
            </a:b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357222" y="1643050"/>
          <a:ext cx="950122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642910" y="6072206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sr-Latn-RS" sz="1400" dirty="0" smtClean="0"/>
              <a:t> Procena na bazi izveštaja Carine o količini izvoza PET fleksa od 11.400 tona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izve</a:t>
            </a:r>
            <a:r>
              <a:rPr lang="sr-Latn-RS" sz="1400" dirty="0" smtClean="0"/>
              <a:t>štaja Agencije za zaštitu životne sredine za 2013. godinu.</a:t>
            </a:r>
          </a:p>
          <a:p>
            <a:pPr>
              <a:buFont typeface="Arial" charset="0"/>
              <a:buChar char="•"/>
            </a:pPr>
            <a:endParaRPr lang="sr-Latn-RS" dirty="0" smtClean="0"/>
          </a:p>
          <a:p>
            <a:pPr>
              <a:buFont typeface="Arial" charset="0"/>
              <a:buChar char="•"/>
            </a:pPr>
            <a:endParaRPr lang="sr-Latn-R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263166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</a:rPr>
                        <a:t>Prikaz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</a:rPr>
                        <a:t>sakupljenih</a:t>
                      </a:r>
                      <a:r>
                        <a:rPr lang="sr-Latn-RS" sz="2800" b="1" dirty="0" smtClean="0">
                          <a:solidFill>
                            <a:schemeClr val="bg1"/>
                          </a:solidFill>
                        </a:rPr>
                        <a:t> i recikliranih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</a:rPr>
                        <a:t>koli</a:t>
                      </a:r>
                      <a:r>
                        <a:rPr lang="sr-Latn-RS" sz="2800" b="1" dirty="0" smtClean="0">
                          <a:solidFill>
                            <a:schemeClr val="bg1"/>
                          </a:solidFill>
                        </a:rPr>
                        <a:t>čina PET otpada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800" b="1" dirty="0" smtClean="0">
                          <a:solidFill>
                            <a:schemeClr val="bg1"/>
                          </a:solidFill>
                        </a:rPr>
                        <a:t>2009 – 2013.godina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E06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E06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426653">
                <a:tc>
                  <a:txBody>
                    <a:bodyPr/>
                    <a:lstStyle/>
                    <a:p>
                      <a:pPr algn="ctr"/>
                      <a:endParaRPr lang="sr-Latn-RS" sz="1400" dirty="0" smtClean="0"/>
                    </a:p>
                    <a:p>
                      <a:pPr algn="ctr"/>
                      <a:r>
                        <a:rPr lang="sr-Latn-RS" sz="1400" dirty="0" smtClean="0"/>
                        <a:t>GODINA</a:t>
                      </a:r>
                      <a:endParaRPr lang="en-US" sz="1400" dirty="0"/>
                    </a:p>
                  </a:txBody>
                  <a:tcPr>
                    <a:solidFill>
                      <a:srgbClr val="E7F4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  <a:t>UKUPNE</a:t>
                      </a:r>
                      <a:r>
                        <a:rPr lang="sr-Latn-R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  <a:t>SAKUPLJENE</a:t>
                      </a:r>
                    </a:p>
                    <a:p>
                      <a:pPr algn="ctr"/>
                      <a:r>
                        <a:rPr lang="sr-Latn-RS" sz="1400" b="1" baseline="0" dirty="0" smtClean="0">
                          <a:solidFill>
                            <a:schemeClr val="bg1"/>
                          </a:solidFill>
                        </a:rPr>
                        <a:t>I RECIKLIRANE KOLIČINE (tona/god)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  <a:t>KOMUNALNA PREDUZEĆA</a:t>
                      </a:r>
                      <a:b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sr-Latn-RS" sz="1400" b="1" baseline="0" dirty="0" smtClean="0">
                          <a:solidFill>
                            <a:schemeClr val="bg1"/>
                          </a:solidFill>
                        </a:rPr>
                        <a:t>(tona/god)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E0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  <a:t>UDEO</a:t>
                      </a:r>
                      <a:r>
                        <a:rPr lang="sr-Latn-RS" sz="1400" b="1" baseline="0" dirty="0" smtClean="0">
                          <a:solidFill>
                            <a:schemeClr val="bg1"/>
                          </a:solidFill>
                        </a:rPr>
                        <a:t> U SAKUPLJENIM KOLIČINAMA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E0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  <a:t>PRIVATNI SAKUPLJAČI</a:t>
                      </a:r>
                      <a:b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sr-Latn-RS" sz="1400" b="1" baseline="0" dirty="0" smtClean="0">
                          <a:solidFill>
                            <a:schemeClr val="bg1"/>
                          </a:solidFill>
                        </a:rPr>
                        <a:t>(tona/god)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dirty="0" smtClean="0">
                          <a:solidFill>
                            <a:schemeClr val="bg1"/>
                          </a:solidFill>
                        </a:rPr>
                        <a:t>UDEO</a:t>
                      </a:r>
                      <a:r>
                        <a:rPr lang="sr-Latn-RS" sz="1400" b="1" baseline="0" dirty="0" smtClean="0">
                          <a:solidFill>
                            <a:schemeClr val="bg1"/>
                          </a:solidFill>
                        </a:rPr>
                        <a:t> U SAKUPLJENIM KOLIČINAMA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17648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2014</a:t>
                      </a:r>
                      <a:endParaRPr lang="en-US" sz="2000" b="1" dirty="0"/>
                    </a:p>
                  </a:txBody>
                  <a:tcPr>
                    <a:solidFill>
                      <a:srgbClr val="F2F9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7.</a:t>
                      </a:r>
                      <a:r>
                        <a:rPr lang="en-US" dirty="0" smtClean="0"/>
                        <a:t>7</a:t>
                      </a:r>
                      <a:r>
                        <a:rPr lang="sr-Latn-RS" dirty="0" smtClean="0"/>
                        <a:t>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</a:t>
                      </a:r>
                      <a:r>
                        <a:rPr lang="en-US" dirty="0" smtClean="0"/>
                        <a:t>0</a:t>
                      </a:r>
                      <a:r>
                        <a:rPr lang="sr-Latn-RS" dirty="0" smtClean="0"/>
                        <a:t>00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</a:t>
                      </a:r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6.</a:t>
                      </a:r>
                      <a:r>
                        <a:rPr lang="en-US" b="1" dirty="0" smtClean="0"/>
                        <a:t>700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87%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748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2013</a:t>
                      </a:r>
                      <a:endParaRPr lang="en-US" sz="2000" b="1" dirty="0"/>
                    </a:p>
                  </a:txBody>
                  <a:tcPr>
                    <a:solidFill>
                      <a:srgbClr val="F2F9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6.300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91%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748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2012</a:t>
                      </a:r>
                      <a:endParaRPr lang="en-US" sz="2000" b="1" dirty="0"/>
                    </a:p>
                  </a:txBody>
                  <a:tcPr>
                    <a:solidFill>
                      <a:srgbClr val="F2F9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1.300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4.200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73%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748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2011</a:t>
                      </a:r>
                      <a:endParaRPr lang="en-US" sz="2000" b="1" dirty="0"/>
                    </a:p>
                  </a:txBody>
                  <a:tcPr>
                    <a:solidFill>
                      <a:srgbClr val="F2F9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3.500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1.600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46%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1.900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54%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3054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2010</a:t>
                      </a:r>
                      <a:endParaRPr lang="en-US" sz="2000" b="1" dirty="0"/>
                    </a:p>
                  </a:txBody>
                  <a:tcPr>
                    <a:solidFill>
                      <a:srgbClr val="F2F9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2.700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1.200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45%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1.500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55%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123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2009</a:t>
                      </a:r>
                      <a:endParaRPr lang="en-US" sz="2000" b="1" dirty="0"/>
                    </a:p>
                  </a:txBody>
                  <a:tcPr>
                    <a:solidFill>
                      <a:srgbClr val="F2F9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2.800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1.000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35%</a:t>
                      </a:r>
                      <a:endParaRPr lang="en-US" dirty="0"/>
                    </a:p>
                  </a:txBody>
                  <a:tcPr>
                    <a:solidFill>
                      <a:srgbClr val="FB97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1.800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65%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7972452" cy="1143008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Grafikon rasta sakupljanja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hema sakupljaci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82" y="-24"/>
            <a:ext cx="9138718" cy="6301293"/>
          </a:xfrm>
        </p:spPr>
      </p:pic>
      <p:sp>
        <p:nvSpPr>
          <p:cNvPr id="5" name="Rectangle 4"/>
          <p:cNvSpPr/>
          <p:nvPr/>
        </p:nvSpPr>
        <p:spPr>
          <a:xfrm>
            <a:off x="428596" y="5286388"/>
            <a:ext cx="4071966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13%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876" y="5286388"/>
            <a:ext cx="4000528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87%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278605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2014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423</Words>
  <Application>Microsoft Office PowerPoint</Application>
  <PresentationFormat>On-screen Show (4:3)</PresentationFormat>
  <Paragraphs>159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         </vt:lpstr>
      <vt:lpstr>Slide 3</vt:lpstr>
      <vt:lpstr>Slide 4</vt:lpstr>
      <vt:lpstr>Slide 5</vt:lpstr>
      <vt:lpstr>Sakupljanje i reciklaža  PET ambalaže u 2013. godini </vt:lpstr>
      <vt:lpstr>Slide 7</vt:lpstr>
      <vt:lpstr>Grafikon rasta sakupljanja</vt:lpstr>
      <vt:lpstr>Slide 9</vt:lpstr>
      <vt:lpstr>Procenat anketiranih preduzeća</vt:lpstr>
      <vt:lpstr>Slide 11</vt:lpstr>
      <vt:lpstr>Slide 12</vt:lpstr>
      <vt:lpstr>Slide 13</vt:lpstr>
      <vt:lpstr>Benefiti uključivanja neformalnih sakupljača u legalne tokove sakupljanja otpada: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66</cp:revision>
  <dcterms:created xsi:type="dcterms:W3CDTF">2014-10-03T12:19:25Z</dcterms:created>
  <dcterms:modified xsi:type="dcterms:W3CDTF">2015-02-27T10:18:25Z</dcterms:modified>
</cp:coreProperties>
</file>